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- Στρογγυλεμένο ορθογώνιο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- Στρογγυλεμένο ορθογώνιο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- Στρογγυλεμένο ορθογώνιο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Ορθογώνιο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Ορθογώνιο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- Στρογγυλεμένο ορθογώνιο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EACDF1-A2F4-49F4-8E87-FBCA0BAAFE78}" type="datetimeFigureOut">
              <a:rPr lang="el-GR" smtClean="0"/>
              <a:pPr/>
              <a:t>3/1/2024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EDAFD13-224F-4959-A53C-945FC7E5A22E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ΜΑΣΤΡΑΝΤΩΝΗ ΕΥΑΓΓΕΛΙΑ </a:t>
            </a:r>
            <a:br>
              <a:rPr lang="el-GR" dirty="0" smtClean="0"/>
            </a:br>
            <a:r>
              <a:rPr lang="el-GR" dirty="0" smtClean="0"/>
              <a:t>ΑΜ 1112201700128</a:t>
            </a:r>
            <a:endParaRPr lang="el-GR" sz="2400" dirty="0"/>
          </a:p>
        </p:txBody>
      </p:sp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Ρύπανση των υδάτων</a:t>
            </a:r>
            <a:br>
              <a:rPr lang="el-GR" sz="3200" dirty="0" smtClean="0"/>
            </a:br>
            <a:r>
              <a:rPr lang="el-GR" sz="3200" dirty="0" smtClean="0"/>
              <a:t>Παγκόσμιο Περιβαλλοντικό Φύσης Ζήτημα</a:t>
            </a:r>
            <a:endParaRPr lang="el-GR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Μαθηματικό Πρόβλημα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l-GR" b="1" dirty="0" smtClean="0"/>
              <a:t>Εκφώνηση: </a:t>
            </a:r>
            <a:endParaRPr lang="el-GR" b="1" dirty="0" smtClean="0"/>
          </a:p>
          <a:p>
            <a:pPr>
              <a:buNone/>
            </a:pPr>
            <a:r>
              <a:rPr lang="el-GR" dirty="0" smtClean="0"/>
              <a:t>    Το κράτος στην προσπάθεια του να μειώσει το περιβαλλοντικό ζήτημα </a:t>
            </a:r>
            <a:r>
              <a:rPr lang="el-GR" dirty="0" smtClean="0"/>
              <a:t>της ρύπανσης </a:t>
            </a:r>
            <a:r>
              <a:rPr lang="el-GR" dirty="0" smtClean="0"/>
              <a:t>των υδάτων αποφάσισε να δώσει 50.000 ευρώ για την κατασκευή καινούργιων αποχετεύσεων και την απόκτηση καινούργιου εξοπλισμού φιλικότερου προς το περιβάλλον. Η ρύπανση των υδάτων οφείλεται</a:t>
            </a:r>
            <a:r>
              <a:rPr lang="en-US" dirty="0" smtClean="0"/>
              <a:t>:</a:t>
            </a:r>
            <a:r>
              <a:rPr lang="el-GR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Στις </a:t>
            </a:r>
            <a:r>
              <a:rPr lang="el-GR" dirty="0" smtClean="0"/>
              <a:t>βιομηχανικές διαδικασίες ,που το κράτος θα δώσει το 50% της επιχορήγησης για να βελτιώσει τις συνθήκες 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Στα αστικά λήμματα που το κράτος θα δώσει το 30% της επιχορήγησης 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Στις γεωργικές  διαδικασίες που το κράτος θα δώσει το 20% της επιχορήγησης.          </a:t>
            </a:r>
          </a:p>
          <a:p>
            <a:pPr marL="514350" indent="-514350">
              <a:buFont typeface="+mj-lt"/>
              <a:buAutoNum type="alphaLcPeriod"/>
            </a:pPr>
            <a:r>
              <a:rPr lang="el-GR" dirty="0" smtClean="0"/>
              <a:t>Να  υπολογίσετε πόσα χρήματα θα διατεθούν από το κράτος σε κάθε κατηγορία .</a:t>
            </a:r>
          </a:p>
          <a:p>
            <a:pPr marL="514350" indent="-514350">
              <a:buFont typeface="+mj-lt"/>
              <a:buAutoNum type="alphaLcPeriod"/>
            </a:pPr>
            <a:r>
              <a:rPr lang="el-GR" dirty="0" smtClean="0"/>
              <a:t>Αν οι γεωργικές διαδικασίες επηρεάζουν στη ρύπανση των υδάτων με ποσοστό 10% και οι βιομηχανικές διαδικασίες επηρεάζουν διπλάσια από τα αστικά λήμματα  τότε σε τι ποσοστό επηρεάζουν οι βιομηχανικές διαδικασίες και σε τι ποσοστό τα αστικά λήμματα.                                                                                             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Ενδεικτική Λύση </a:t>
            </a:r>
            <a:r>
              <a:rPr lang="el-GR" sz="2400" dirty="0" smtClean="0"/>
              <a:t>(</a:t>
            </a:r>
            <a:r>
              <a:rPr lang="en-US" sz="2400" dirty="0" smtClean="0"/>
              <a:t>a</a:t>
            </a:r>
            <a:r>
              <a:rPr lang="el-GR" sz="2400" dirty="0" smtClean="0"/>
              <a:t>) ερωτήματος</a:t>
            </a:r>
            <a:endParaRPr lang="el-GR" sz="24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95910"/>
          </a:xfrm>
        </p:spPr>
        <p:txBody>
          <a:bodyPr>
            <a:normAutofit/>
          </a:bodyPr>
          <a:lstStyle/>
          <a:p>
            <a:r>
              <a:rPr lang="el-GR" sz="2200" dirty="0" smtClean="0"/>
              <a:t>Για τις βιομηχανικές διαδικασίες </a:t>
            </a:r>
            <a:r>
              <a:rPr lang="en-US" sz="2200" dirty="0" smtClean="0"/>
              <a:t>:</a:t>
            </a:r>
            <a:endParaRPr lang="el-GR" sz="2200" dirty="0" smtClean="0"/>
          </a:p>
          <a:p>
            <a:pPr marL="514350" indent="-514350">
              <a:buNone/>
            </a:pPr>
            <a:r>
              <a:rPr lang="el-GR" sz="2200" dirty="0" smtClean="0"/>
              <a:t>Το 50% του 50.000 είναι (50*50.000)/100=25.000 ευρώ</a:t>
            </a:r>
          </a:p>
          <a:p>
            <a:pPr marL="514350" indent="-514350">
              <a:buNone/>
            </a:pPr>
            <a:r>
              <a:rPr lang="el-GR" sz="2200" dirty="0" smtClean="0"/>
              <a:t>Άρα για τις βιομηχανικές διαδικασίες το κράτος θα δώσει 25.000 ευρώ.</a:t>
            </a:r>
          </a:p>
          <a:p>
            <a:pPr marL="514350" indent="-514350">
              <a:buNone/>
            </a:pPr>
            <a:r>
              <a:rPr lang="el-GR" sz="2200" dirty="0" smtClean="0"/>
              <a:t>       Για τα αστικά </a:t>
            </a:r>
            <a:r>
              <a:rPr lang="el-GR" sz="2200" dirty="0" smtClean="0"/>
              <a:t>λήμματα</a:t>
            </a:r>
            <a:r>
              <a:rPr lang="en-US" sz="2200" dirty="0" smtClean="0"/>
              <a:t>:</a:t>
            </a:r>
            <a:endParaRPr lang="en-US" sz="2200" dirty="0" smtClean="0"/>
          </a:p>
          <a:p>
            <a:pPr marL="514350" indent="-514350">
              <a:buNone/>
            </a:pPr>
            <a:r>
              <a:rPr lang="el-GR" sz="2200" dirty="0" smtClean="0"/>
              <a:t>Το 30% του 50.000 είναι (30*50.000)/100=15.000 ευρώ </a:t>
            </a:r>
          </a:p>
          <a:p>
            <a:pPr marL="514350" indent="-514350">
              <a:buNone/>
            </a:pPr>
            <a:r>
              <a:rPr lang="el-GR" sz="2200" dirty="0" smtClean="0"/>
              <a:t>Άρα για τα αστικά λήμματα το κράτος θα δώσει 15.000 ευρώ. </a:t>
            </a:r>
          </a:p>
          <a:p>
            <a:pPr marL="514350" indent="-514350">
              <a:buNone/>
            </a:pPr>
            <a:r>
              <a:rPr lang="el-GR" sz="2200" dirty="0" smtClean="0"/>
              <a:t>       Για τις γεωργικές διαδικασίες</a:t>
            </a:r>
            <a:r>
              <a:rPr lang="en-US" sz="2200" dirty="0" smtClean="0"/>
              <a:t>:</a:t>
            </a:r>
            <a:endParaRPr lang="el-GR" sz="2200" dirty="0" smtClean="0"/>
          </a:p>
          <a:p>
            <a:pPr marL="514350" indent="-514350">
              <a:buNone/>
            </a:pPr>
            <a:r>
              <a:rPr lang="el-GR" sz="2200" dirty="0" smtClean="0"/>
              <a:t>Το 20% του 50.000 είναι (20*50.000)/100=10.000 ευρώ</a:t>
            </a:r>
          </a:p>
          <a:p>
            <a:pPr marL="514350" indent="-514350">
              <a:buNone/>
            </a:pPr>
            <a:r>
              <a:rPr lang="el-GR" sz="2200" dirty="0" smtClean="0"/>
              <a:t>Άρα για τις γεωργικές διαδικασίες το κράτος θα δώσει </a:t>
            </a:r>
            <a:r>
              <a:rPr lang="el-GR" sz="2200" dirty="0" smtClean="0"/>
              <a:t>10.000 ευρώ</a:t>
            </a:r>
            <a:r>
              <a:rPr lang="el-GR" sz="2200" dirty="0" smtClean="0"/>
              <a:t>.</a:t>
            </a:r>
          </a:p>
          <a:p>
            <a:pPr marL="514350" indent="-514350">
              <a:buNone/>
            </a:pPr>
            <a:endParaRPr lang="el-GR" dirty="0" smtClean="0"/>
          </a:p>
          <a:p>
            <a:pPr marL="514350" indent="-514350"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Ενδεικτική Λύση </a:t>
            </a:r>
            <a:r>
              <a:rPr lang="el-GR" sz="2400" dirty="0" smtClean="0"/>
              <a:t>(</a:t>
            </a:r>
            <a:r>
              <a:rPr lang="en-US" sz="2400" dirty="0" smtClean="0"/>
              <a:t>b</a:t>
            </a:r>
            <a:r>
              <a:rPr lang="el-GR" sz="2400" dirty="0" smtClean="0"/>
              <a:t>) ερωτήματος</a:t>
            </a:r>
            <a:endParaRPr lang="el-GR" sz="24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8159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endParaRPr lang="en-US" dirty="0" smtClean="0"/>
          </a:p>
          <a:p>
            <a:r>
              <a:rPr lang="el-GR" dirty="0" smtClean="0"/>
              <a:t>Έστω </a:t>
            </a:r>
            <a:r>
              <a:rPr lang="en-US" dirty="0" smtClean="0"/>
              <a:t>X=</a:t>
            </a:r>
            <a:r>
              <a:rPr lang="el-GR" dirty="0" smtClean="0"/>
              <a:t>το ποσοστό που τα αστικά λήμματα επηρεάζουν την ρύπανση των </a:t>
            </a:r>
            <a:r>
              <a:rPr lang="el-GR" dirty="0" smtClean="0"/>
              <a:t>υδάτων. Τότε </a:t>
            </a:r>
            <a:r>
              <a:rPr lang="en-US" dirty="0" smtClean="0"/>
              <a:t>2X=</a:t>
            </a:r>
            <a:r>
              <a:rPr lang="el-GR" dirty="0" smtClean="0"/>
              <a:t>το ποσοστό που οι βιομηχανικές διαδικασίες επηρεάζουν το </a:t>
            </a:r>
            <a:r>
              <a:rPr lang="el-GR" dirty="0" smtClean="0"/>
              <a:t>πρόβλημα.</a:t>
            </a:r>
            <a:r>
              <a:rPr lang="en-US" dirty="0" smtClean="0"/>
              <a:t> </a:t>
            </a:r>
            <a:endParaRPr lang="el-GR" dirty="0" smtClean="0"/>
          </a:p>
          <a:p>
            <a:pPr marL="514350" indent="-514350">
              <a:buNone/>
            </a:pPr>
            <a:r>
              <a:rPr lang="el-GR" dirty="0" smtClean="0"/>
              <a:t>Έχουμε ότι οι γεωργικές διαδικασίες  επηρεάζουν σε αυτό </a:t>
            </a:r>
            <a:r>
              <a:rPr lang="el-GR" dirty="0" smtClean="0"/>
              <a:t>με ποσοστό </a:t>
            </a:r>
            <a:r>
              <a:rPr lang="el-GR" dirty="0" smtClean="0"/>
              <a:t>10</a:t>
            </a:r>
            <a:r>
              <a:rPr lang="el-GR" dirty="0" smtClean="0"/>
              <a:t>%. </a:t>
            </a:r>
            <a:r>
              <a:rPr lang="el-GR" dirty="0" err="1" smtClean="0"/>
              <a:t>Άπο</a:t>
            </a:r>
            <a:r>
              <a:rPr lang="el-GR" dirty="0" smtClean="0"/>
              <a:t> </a:t>
            </a:r>
            <a:r>
              <a:rPr lang="el-GR" dirty="0" smtClean="0"/>
              <a:t>τα παραπάνω </a:t>
            </a:r>
            <a:r>
              <a:rPr lang="el-GR" dirty="0" smtClean="0"/>
              <a:t>έχουμε</a:t>
            </a:r>
            <a:r>
              <a:rPr lang="en-US" dirty="0" smtClean="0"/>
              <a:t>: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2X+X+10/100=100/100=1 </a:t>
            </a:r>
            <a:r>
              <a:rPr lang="en-US" dirty="0" smtClean="0">
                <a:sym typeface="Wingdings" pitchFamily="2" charset="2"/>
              </a:rPr>
              <a:t>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2X+X+10/100=1 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3X=1-1/10 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3X=9/10 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X=9/(3*10) 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X=9/30 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X=3/10 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X=30/100 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X=30%</a:t>
            </a:r>
          </a:p>
          <a:p>
            <a:pPr marL="514350" indent="-514350">
              <a:buNone/>
            </a:pPr>
            <a:r>
              <a:rPr lang="el-GR" dirty="0" smtClean="0">
                <a:sym typeface="Wingdings" pitchFamily="2" charset="2"/>
              </a:rPr>
              <a:t>Άρα </a:t>
            </a:r>
            <a:r>
              <a:rPr lang="en-US" dirty="0" smtClean="0">
                <a:sym typeface="Wingdings" pitchFamily="2" charset="2"/>
              </a:rPr>
              <a:t> X=30% </a:t>
            </a:r>
            <a:r>
              <a:rPr lang="el-GR" dirty="0" smtClean="0">
                <a:sym typeface="Wingdings" pitchFamily="2" charset="2"/>
              </a:rPr>
              <a:t>και </a:t>
            </a:r>
            <a:r>
              <a:rPr lang="en-US" dirty="0" smtClean="0">
                <a:sym typeface="Wingdings" pitchFamily="2" charset="2"/>
              </a:rPr>
              <a:t>2X=60%.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l-GR" b="1" i="1" u="sng" dirty="0" smtClean="0"/>
              <a:t>ΔΙΔΑΚΤΙΚΟ ΠΛΑΙΣΙΟ ΕΦΑΡΜΟΓΗΣ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l-GR" dirty="0" smtClean="0"/>
              <a:t>    Το </a:t>
            </a:r>
            <a:r>
              <a:rPr lang="el-GR" dirty="0" smtClean="0"/>
              <a:t>παραπάνω πρόβλημα σχεδιάστηκε ώστε να δοθεί σε παιδιά της </a:t>
            </a:r>
            <a:r>
              <a:rPr lang="el-GR" dirty="0" smtClean="0"/>
              <a:t>Α’ Γυμνασίου </a:t>
            </a:r>
            <a:r>
              <a:rPr lang="el-GR" dirty="0" smtClean="0"/>
              <a:t>και αφορά την 5η Θεματική Ενότητα: Ποσοστά. Το πρόβλημα βοηθά στην κατανόηση της έννοιας των ποσοστών και εύκολα διαπιστώνεται η χρησιμότητα τους στις εφαρμογές . Επιπλέον απαιτεί καλή κατανόηση των πράξεων των κλασμάτων που αναφέρεται στην 2</a:t>
            </a:r>
            <a:r>
              <a:rPr lang="el-GR" baseline="30000" dirty="0" smtClean="0"/>
              <a:t>η</a:t>
            </a:r>
            <a:r>
              <a:rPr lang="el-GR" dirty="0" smtClean="0"/>
              <a:t> ενότητα της Α΄ Γυμνασίου και περιέχει τεχνικές και γνώσεις όπως  η μέθοδος ''χιαστί'', που ανήκουν στην 3η θεματική ενότητα  της ΣΤ΄δηματοτικού τάξης. Ακόμη, χρησιμοποιεί γνώσεις από την 2η Θεματική Ενότητα  της ΣΤ΄δηματοτικού τάξης, που αφορά τις εξισώσεις, αφού οι παραπάνω μέθοδοι καταλήγουν σε αυτό το βήμα προκειμένου να βρεθεί το ζητούμενο.</a:t>
            </a:r>
          </a:p>
          <a:p>
            <a:pPr>
              <a:buNone/>
            </a:pPr>
            <a:r>
              <a:rPr lang="el-GR" dirty="0" smtClean="0"/>
              <a:t>	Το πρόβλημα βασίζεται σε δεδομένα και καταστάσεις, με τα οποία είναι πιθανό να έρθουν σε επαφή οι μαθητές/ριες αυτής της ηλικίας, αφού αναφέρεται άμεσα σ΄ένα σοβαρό περιβαλλοντικό </a:t>
            </a:r>
            <a:r>
              <a:rPr lang="el-GR" dirty="0" smtClean="0"/>
              <a:t>ζήτημα.</a:t>
            </a:r>
            <a:endParaRPr lang="el-GR" dirty="0" smtClean="0"/>
          </a:p>
          <a:p>
            <a:pPr>
              <a:buNone/>
            </a:pPr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sz="3600" i="1" u="sng" dirty="0" smtClean="0"/>
              <a:t> Περιβαλλοντικό ζήτημα: Η ρύπανση των υδάτων </a:t>
            </a:r>
            <a:r>
              <a:rPr lang="el-GR" dirty="0" smtClean="0"/>
              <a:t>.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 smtClean="0"/>
              <a:t>Η ρύπανση των υδάτων αποτελεί ένα παγκόσμιο πρόβλημα με το οποίο εννοούμε κάθε άμεση ή έμμεση εισαγωγή ουσιών ή ενέργειας στο υδάτινο περιβάλλον που έχει βλαβερή επίδραση στους οργανισμούς είναι επικίνδυνη για την ανθρώπινη υγεία και τέλος αλλοιώνει την ποιότητα του νερού υποβαθμίζοντας τις δυνατότητες χρήσης του.</a:t>
            </a:r>
          </a:p>
          <a:p>
            <a:pPr>
              <a:buNone/>
            </a:pPr>
            <a:r>
              <a:rPr lang="el-GR" dirty="0" smtClean="0"/>
              <a:t>    Το φαινόμενο αυτό αποτελεί απειλεί για την ανθρώπινη υγεία τόσο αυτών που κολυμπούν όσο και αυτών που καταναλώνουν ή έρχονται σε επαφή με τα μολυσμένα ύδατα με κάθε τρόπο  .Συγκεκριμένα τα αστικά λύματα με το μικροβιακό φορτίο  μπορούν να προξενήσουν διάφορες μολύνσεις όπως τυφοειδή πυρετό ,χολέρα ,γαστρεντερικές νόσους κτλ.</a:t>
            </a:r>
            <a:endParaRPr lang="el-G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καιοσύνη">
  <a:themeElements>
    <a:clrScheme name="Δικαιοσύνη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Δικαιοσύνη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Δικαιοσύνη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109</TotalTime>
  <Words>537</Words>
  <Application>Microsoft Office PowerPoint</Application>
  <PresentationFormat>Προβολή στην οθόνη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Δικαιοσύνη</vt:lpstr>
      <vt:lpstr>Ρύπανση των υδάτων Παγκόσμιο Περιβαλλοντικό Φύσης Ζήτημα</vt:lpstr>
      <vt:lpstr>Μαθηματικό Πρόβλημα </vt:lpstr>
      <vt:lpstr>Ενδεικτική Λύση (a) ερωτήματος</vt:lpstr>
      <vt:lpstr>Ενδεικτική Λύση (b) ερωτήματος</vt:lpstr>
      <vt:lpstr>ΔΙΔΑΚΤΙΚΟ ΠΛΑΙΣΙΟ ΕΦΑΡΜΟΓΗΣ </vt:lpstr>
      <vt:lpstr>  Περιβαλλοντικό ζήτημα: Η ρύπανση των υδάτων .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Ρύπανση των υδάτων Παγκόσμιο Περιβαλλοντικό Φύσης Ζήτημα</dc:title>
  <dc:creator>HP</dc:creator>
  <cp:lastModifiedBy>Evelina</cp:lastModifiedBy>
  <cp:revision>5</cp:revision>
  <dcterms:created xsi:type="dcterms:W3CDTF">2022-12-29T21:17:57Z</dcterms:created>
  <dcterms:modified xsi:type="dcterms:W3CDTF">2024-01-03T13:17:36Z</dcterms:modified>
</cp:coreProperties>
</file>